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1"/>
  </p:notesMasterIdLst>
  <p:handoutMasterIdLst>
    <p:handoutMasterId r:id="rId32"/>
  </p:handoutMasterIdLst>
  <p:sldIdLst>
    <p:sldId id="603" r:id="rId8"/>
    <p:sldId id="2176" r:id="rId9"/>
    <p:sldId id="1800" r:id="rId10"/>
    <p:sldId id="2203" r:id="rId11"/>
    <p:sldId id="2204" r:id="rId12"/>
    <p:sldId id="2211" r:id="rId13"/>
    <p:sldId id="2205" r:id="rId14"/>
    <p:sldId id="2208" r:id="rId15"/>
    <p:sldId id="2209" r:id="rId16"/>
    <p:sldId id="2210" r:id="rId17"/>
    <p:sldId id="1946" r:id="rId18"/>
    <p:sldId id="1959" r:id="rId19"/>
    <p:sldId id="2212" r:id="rId20"/>
    <p:sldId id="2213" r:id="rId21"/>
    <p:sldId id="2214" r:id="rId22"/>
    <p:sldId id="2216" r:id="rId23"/>
    <p:sldId id="2217" r:id="rId24"/>
    <p:sldId id="2219" r:id="rId25"/>
    <p:sldId id="2220" r:id="rId26"/>
    <p:sldId id="2221" r:id="rId27"/>
    <p:sldId id="2227" r:id="rId28"/>
    <p:sldId id="2223" r:id="rId29"/>
    <p:sldId id="582" r:id="rId3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221815"/>
    <a:srgbClr val="1D1D1A"/>
    <a:srgbClr val="FFFF00"/>
    <a:srgbClr val="E4EBEA"/>
    <a:srgbClr val="FFFFFF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683" autoAdjust="0"/>
    <p:restoredTop sz="88118" autoAdjust="0"/>
  </p:normalViewPr>
  <p:slideViewPr>
    <p:cSldViewPr snapToGrid="0" snapToObjects="1">
      <p:cViewPr varScale="1">
        <p:scale>
          <a:sx n="123" d="100"/>
          <a:sy n="123" d="100"/>
        </p:scale>
        <p:origin x="2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尽管它的时钟频率较低，仅为</a:t>
            </a:r>
            <a:r>
              <a:rPr lang="en-US" altLang="zh-CN" dirty="0"/>
              <a:t>700MHz</a:t>
            </a:r>
            <a:r>
              <a:rPr lang="zh-CN" altLang="en-US" dirty="0"/>
              <a:t>，但由于其乘法单元数量巨大，且每个乘法单元可进行</a:t>
            </a:r>
            <a:r>
              <a:rPr lang="en-US" altLang="zh-CN" dirty="0"/>
              <a:t>2</a:t>
            </a:r>
            <a:r>
              <a:rPr lang="zh-CN" altLang="en-US" dirty="0"/>
              <a:t>个运算操作，因此</a:t>
            </a:r>
            <a:r>
              <a:rPr lang="en-US" altLang="zh-CN" dirty="0"/>
              <a:t>TPU v1</a:t>
            </a:r>
            <a:r>
              <a:rPr lang="zh-CN" altLang="en-US" dirty="0"/>
              <a:t>每秒可执行</a:t>
            </a:r>
            <a:r>
              <a:rPr lang="en-US" altLang="zh-CN" dirty="0"/>
              <a:t>65,000×2×700M≈90 </a:t>
            </a:r>
            <a:r>
              <a:rPr lang="en-US" altLang="zh-CN" dirty="0" err="1"/>
              <a:t>TeraOPS</a:t>
            </a:r>
            <a:r>
              <a:rPr lang="zh-CN" altLang="en-US" dirty="0"/>
              <a:t>次操作。上图右侧展示了运算时的主要工作循环。</a:t>
            </a:r>
            <a:r>
              <a:rPr lang="en-US" altLang="zh-CN" dirty="0"/>
              <a:t>65,000</a:t>
            </a:r>
            <a:r>
              <a:rPr lang="zh-CN" altLang="en-US" dirty="0"/>
              <a:t>多个乘法器组成矩阵乘法单元（</a:t>
            </a:r>
            <a:r>
              <a:rPr lang="en-US" altLang="zh-CN" dirty="0"/>
              <a:t>Matrix Multiply Unit</a:t>
            </a:r>
            <a:r>
              <a:rPr lang="zh-CN" altLang="en-US" dirty="0"/>
              <a:t>）。计算时，首先启动累加器（</a:t>
            </a:r>
            <a:r>
              <a:rPr lang="en-US" altLang="zh-CN" dirty="0"/>
              <a:t>Accumulator</a:t>
            </a:r>
            <a:r>
              <a:rPr lang="zh-CN" altLang="en-US" dirty="0"/>
              <a:t>），然后通过激活函数管道（</a:t>
            </a:r>
            <a:r>
              <a:rPr lang="en-US" altLang="zh-CN" dirty="0"/>
              <a:t>Activation Pipeline</a:t>
            </a:r>
            <a:r>
              <a:rPr lang="zh-CN" altLang="en-US" dirty="0"/>
              <a:t>）进行非线性函数运算。累加器和激活函数输出存储（</a:t>
            </a:r>
            <a:r>
              <a:rPr lang="en-US" altLang="zh-CN" dirty="0"/>
              <a:t>Activation Storage</a:t>
            </a:r>
            <a:r>
              <a:rPr lang="zh-CN" altLang="en-US" dirty="0"/>
              <a:t>）是两个主要功能单元之间的缓冲区。内存（</a:t>
            </a:r>
            <a:r>
              <a:rPr lang="en-US" altLang="zh-CN" dirty="0"/>
              <a:t>DDR3</a:t>
            </a:r>
            <a:r>
              <a:rPr lang="zh-CN" altLang="en-US" dirty="0"/>
              <a:t>）向矩阵乘法单元输入参数；最后，计算结果通过</a:t>
            </a:r>
            <a:r>
              <a:rPr lang="en-US" altLang="zh-CN" dirty="0"/>
              <a:t>PCIe</a:t>
            </a:r>
            <a:r>
              <a:rPr lang="zh-CN" altLang="en-US" dirty="0"/>
              <a:t>队列返回服务器。因此，</a:t>
            </a:r>
            <a:r>
              <a:rPr lang="en-US" altLang="zh-CN" dirty="0"/>
              <a:t>TPU v1</a:t>
            </a:r>
            <a:r>
              <a:rPr lang="zh-CN" altLang="en-US" dirty="0"/>
              <a:t>中主要的数据流动如下图红色箭头所示，此外的数据流动还包括</a:t>
            </a:r>
            <a:r>
              <a:rPr lang="en-US" altLang="zh-CN" dirty="0"/>
              <a:t>DDR3</a:t>
            </a:r>
            <a:r>
              <a:rPr lang="zh-CN" altLang="en-US" dirty="0"/>
              <a:t>向其中输入权重，以及计算输出结果发送至主机。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8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使用脉动阵列（</a:t>
            </a:r>
            <a:r>
              <a:rPr lang="en-US" altLang="zh-CN" dirty="0"/>
              <a:t>systolic array</a:t>
            </a:r>
            <a:r>
              <a:rPr lang="zh-CN" altLang="en-US" dirty="0"/>
              <a:t>），这一概念早在</a:t>
            </a:r>
            <a:r>
              <a:rPr lang="en-US" altLang="zh-CN" dirty="0"/>
              <a:t>40</a:t>
            </a:r>
            <a:r>
              <a:rPr lang="zh-CN" altLang="en-US" dirty="0"/>
              <a:t>年前就被提出，做法是以固定的时间间隔使数据从不同方向流入阵列中的处理单元（</a:t>
            </a:r>
            <a:r>
              <a:rPr lang="en-US" altLang="zh-CN" dirty="0"/>
              <a:t>cell</a:t>
            </a:r>
            <a:r>
              <a:rPr lang="zh-CN" altLang="en-US" dirty="0"/>
              <a:t>），最后将数据累积，以完成大型矩阵乘法运算。由于</a:t>
            </a:r>
            <a:r>
              <a:rPr lang="en-US" altLang="zh-CN" dirty="0"/>
              <a:t>70</a:t>
            </a:r>
            <a:r>
              <a:rPr lang="zh-CN" altLang="en-US" dirty="0"/>
              <a:t>年代的芯片只有一个金属层，不能很好地实现互连，所以</a:t>
            </a:r>
            <a:r>
              <a:rPr lang="en-US" altLang="zh-CN" dirty="0"/>
              <a:t>Kung</a:t>
            </a:r>
            <a:r>
              <a:rPr lang="zh-CN" altLang="en-US" dirty="0"/>
              <a:t>和</a:t>
            </a:r>
            <a:r>
              <a:rPr lang="en-US" altLang="zh-CN" dirty="0" err="1"/>
              <a:t>Leiserson</a:t>
            </a:r>
            <a:r>
              <a:rPr lang="zh-CN" altLang="en-US" dirty="0"/>
              <a:t>提出“脉动阵列“以减少布线，简化连接。</a:t>
            </a:r>
            <a:endParaRPr lang="en-US" altLang="zh-CN" dirty="0"/>
          </a:p>
          <a:p>
            <a:r>
              <a:rPr lang="zh-CN" altLang="en-US" dirty="0"/>
              <a:t>现代芯片有多达</a:t>
            </a:r>
            <a:r>
              <a:rPr lang="en-US" altLang="zh-CN" dirty="0"/>
              <a:t>10</a:t>
            </a:r>
            <a:r>
              <a:rPr lang="zh-CN" altLang="en-US" dirty="0"/>
              <a:t>个金属层，不存在这方面的问题，其最大难点是能耗，而脉动阵列的能效极高，使用脉动阵列可以使芯片容纳更多乘法单元，从而分摊内存访问开销。</a:t>
            </a:r>
            <a:br>
              <a:rPr lang="zh-CN" altLang="en-US" dirty="0"/>
            </a:b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4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TPU v2</a:t>
            </a:r>
            <a:r>
              <a:rPr lang="zh-CN" altLang="en-US" dirty="0"/>
              <a:t>中有两个互连的</a:t>
            </a:r>
            <a:r>
              <a:rPr lang="en-US" altLang="zh-CN" dirty="0"/>
              <a:t>Tensor Core</a:t>
            </a:r>
            <a:r>
              <a:rPr lang="zh-CN" altLang="en-US" dirty="0"/>
              <a:t>。由于布线技术的进步相对滞后，如果仍像</a:t>
            </a:r>
            <a:r>
              <a:rPr lang="en-US" altLang="zh-CN" dirty="0"/>
              <a:t>TPU v1</a:t>
            </a:r>
            <a:r>
              <a:rPr lang="zh-CN" altLang="en-US" dirty="0"/>
              <a:t>一样，每块芯片只有一个</a:t>
            </a:r>
            <a:r>
              <a:rPr lang="en-US" altLang="zh-CN" dirty="0"/>
              <a:t>Tensor Core</a:t>
            </a:r>
            <a:r>
              <a:rPr lang="zh-CN" altLang="en-US" dirty="0"/>
              <a:t>，就会导致管道更为冗长，如果管道出了问题也会更加麻烦。因此，我们将两个</a:t>
            </a:r>
            <a:r>
              <a:rPr lang="en-US" altLang="zh-CN" dirty="0"/>
              <a:t>Tensor Core</a:t>
            </a:r>
            <a:r>
              <a:rPr lang="zh-CN" altLang="en-US" dirty="0"/>
              <a:t>互相连接，这对编译器而言也更友好。</a:t>
            </a:r>
            <a:r>
              <a:rPr lang="en-US" altLang="zh-CN" dirty="0"/>
              <a:t>Google</a:t>
            </a:r>
            <a:r>
              <a:rPr lang="zh-CN" altLang="en-US" dirty="0"/>
              <a:t>做出</a:t>
            </a:r>
            <a:r>
              <a:rPr lang="en-US" altLang="zh-CN" dirty="0"/>
              <a:t>TPU v2</a:t>
            </a:r>
            <a:r>
              <a:rPr lang="zh-CN" altLang="en-US" dirty="0"/>
              <a:t>之后，希望再花一年时间完善</a:t>
            </a:r>
            <a:r>
              <a:rPr lang="en-US" altLang="zh-CN" dirty="0"/>
              <a:t>v2</a:t>
            </a:r>
            <a:r>
              <a:rPr lang="zh-CN" altLang="en-US" dirty="0"/>
              <a:t>，所以</a:t>
            </a:r>
            <a:r>
              <a:rPr lang="en-US" altLang="zh-CN" dirty="0"/>
              <a:t>TPU v3</a:t>
            </a:r>
            <a:r>
              <a:rPr lang="zh-CN" altLang="en-US" dirty="0"/>
              <a:t>没有引进新技术，只是</a:t>
            </a:r>
            <a:r>
              <a:rPr lang="en-US" altLang="zh-CN" dirty="0"/>
              <a:t>v2</a:t>
            </a:r>
            <a:r>
              <a:rPr lang="zh-CN" altLang="en-US" dirty="0"/>
              <a:t>的改进版。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67957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0192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2023/9/7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2594" y="3409932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616" y="340993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704449" y="1275361"/>
            <a:ext cx="7010144" cy="1569660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芯片思考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FE7904-5171-3D44-B5CD-0460F09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：重要的是内存，而非 </a:t>
            </a:r>
            <a:r>
              <a:rPr lang="en-US" altLang="zh-CN" dirty="0"/>
              <a:t>FLOPs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70083B-53C6-864A-B163-2F0A6AE29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062462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现代微处理器最大的瓶颈是能耗，而不是芯片集成度：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访问 </a:t>
            </a:r>
            <a:r>
              <a:rPr lang="en-US" altLang="zh-CN" dirty="0"/>
              <a:t>DRAM</a:t>
            </a:r>
            <a:r>
              <a:rPr lang="zh-CN" altLang="en-US" dirty="0"/>
              <a:t> 能耗是访问片上 </a:t>
            </a:r>
            <a:r>
              <a:rPr lang="en-US" altLang="zh-CN" dirty="0"/>
              <a:t>DRAM</a:t>
            </a:r>
            <a:r>
              <a:rPr lang="zh-CN" altLang="en-US" dirty="0"/>
              <a:t> </a:t>
            </a:r>
            <a:r>
              <a:rPr lang="en-US" altLang="zh-CN" dirty="0"/>
              <a:t>100X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算术运算能耗的 </a:t>
            </a:r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10,000X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AI</a:t>
            </a:r>
            <a:r>
              <a:rPr lang="zh-CN" altLang="en-US" dirty="0"/>
              <a:t> 芯片通过增加浮点运算单元（</a:t>
            </a:r>
            <a:r>
              <a:rPr lang="en-US" altLang="zh-CN" dirty="0"/>
              <a:t>FPU</a:t>
            </a:r>
            <a:r>
              <a:rPr lang="zh-CN" altLang="en-US" dirty="0"/>
              <a:t>）来分摊内存访问开销。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AI</a:t>
            </a:r>
            <a:r>
              <a:rPr lang="zh-CN" altLang="en-US" dirty="0"/>
              <a:t> 系统开发者常通过减少浮点运算数 </a:t>
            </a:r>
            <a:r>
              <a:rPr lang="en-US" altLang="zh-CN" dirty="0"/>
              <a:t>FLOPs</a:t>
            </a:r>
            <a:r>
              <a:rPr lang="zh-CN" altLang="en-US" dirty="0"/>
              <a:t> 来优化模型，减少内存访问数是更有效的办法。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62B257-7B73-9842-A911-D37AA4FD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583" y="1746694"/>
            <a:ext cx="57633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85F68A-AC36-6041-8716-A68842F2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第三代 </a:t>
            </a:r>
            <a:r>
              <a:rPr lang="en-US" altLang="zh-CN" dirty="0"/>
              <a:t>Tensor Core</a:t>
            </a:r>
            <a:r>
              <a:rPr lang="zh-CN" altLang="en-US" dirty="0"/>
              <a:t> </a:t>
            </a:r>
            <a:r>
              <a:rPr lang="en-US" altLang="zh-CN" dirty="0"/>
              <a:t>(Ampere)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F8331E-94EA-5E45-B7C3-AED55C5C8E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43" y="1484784"/>
            <a:ext cx="11404675" cy="4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2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6FFB6-F948-4D4C-AE3C-622536A9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第三代 </a:t>
            </a:r>
            <a:r>
              <a:rPr lang="en-US" altLang="zh-CN" dirty="0"/>
              <a:t>Tensor Core</a:t>
            </a:r>
            <a:r>
              <a:rPr lang="zh-CN" altLang="en-US" dirty="0"/>
              <a:t> </a:t>
            </a:r>
            <a:r>
              <a:rPr lang="en-US" altLang="zh-CN" dirty="0"/>
              <a:t>(Ampere)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4A380D-470D-DE4D-9484-81E5E415B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7338" y="1360170"/>
            <a:ext cx="4639770" cy="4994910"/>
          </a:xfrm>
        </p:spPr>
        <p:txBody>
          <a:bodyPr anchor="ctr"/>
          <a:lstStyle/>
          <a:p>
            <a:r>
              <a:rPr lang="en-US" altLang="zh-CN" dirty="0"/>
              <a:t>Ampere</a:t>
            </a:r>
            <a:r>
              <a:rPr lang="zh-CN" altLang="en-US" dirty="0"/>
              <a:t>架构的 </a:t>
            </a:r>
            <a:r>
              <a:rPr lang="en-US" altLang="zh-CN" dirty="0"/>
              <a:t>Tensor Core</a:t>
            </a:r>
            <a:r>
              <a:rPr lang="zh-CN" altLang="en-US" dirty="0"/>
              <a:t> 一个 </a:t>
            </a:r>
            <a:r>
              <a:rPr lang="en-US" altLang="zh-CN" dirty="0"/>
              <a:t>warp</a:t>
            </a:r>
            <a:r>
              <a:rPr lang="zh-CN" altLang="en-US" dirty="0"/>
              <a:t> 中 </a:t>
            </a:r>
            <a:r>
              <a:rPr lang="en-US" altLang="zh-CN" dirty="0"/>
              <a:t>32</a:t>
            </a:r>
            <a:r>
              <a:rPr lang="zh-CN" altLang="en-US" dirty="0"/>
              <a:t> 个线程间共享数据，而 </a:t>
            </a:r>
            <a:r>
              <a:rPr lang="en-US" altLang="zh-CN" dirty="0"/>
              <a:t>Volta</a:t>
            </a:r>
            <a:r>
              <a:rPr lang="zh-CN" altLang="en-US" dirty="0"/>
              <a:t> 架构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只有</a:t>
            </a:r>
            <a:r>
              <a:rPr lang="en-US" altLang="zh-CN" dirty="0"/>
              <a:t>8</a:t>
            </a:r>
            <a:r>
              <a:rPr lang="zh-CN" altLang="en-US" dirty="0"/>
              <a:t>个线程；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可以更好地在线程间减少矩阵的数据搬运。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2C4EDE-CEB2-7D4F-89AA-78E4ECAF2E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757" y="1495552"/>
            <a:ext cx="1256087" cy="48728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A9A072-2A7A-504F-AD22-58F3973BB0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2524" y="1495552"/>
            <a:ext cx="4118161" cy="4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B06BBB-60FD-4140-924D-2E63983A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Data-Flow</a:t>
            </a:r>
            <a:r>
              <a:rPr lang="zh-CN" altLang="en-US" dirty="0"/>
              <a:t> 的硬件架构方式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78A899-D72E-DA4A-8EE1-EE9649CF8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650670"/>
            <a:ext cx="5764355" cy="4704410"/>
          </a:xfrm>
        </p:spPr>
        <p:txBody>
          <a:bodyPr/>
          <a:lstStyle/>
          <a:p>
            <a:r>
              <a:rPr lang="en-US" altLang="zh-CN" dirty="0"/>
              <a:t>TPU v1</a:t>
            </a:r>
            <a:r>
              <a:rPr lang="zh-CN" altLang="en-US" dirty="0"/>
              <a:t> 有 </a:t>
            </a:r>
            <a:r>
              <a:rPr lang="en-US" altLang="zh-CN" dirty="0"/>
              <a:t>65,000</a:t>
            </a:r>
            <a:r>
              <a:rPr lang="zh-CN" altLang="en-US" dirty="0"/>
              <a:t> 个乘法单元（</a:t>
            </a:r>
            <a:r>
              <a:rPr lang="en-US" altLang="zh-CN" dirty="0"/>
              <a:t>256x256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700</a:t>
            </a:r>
            <a:r>
              <a:rPr lang="zh-CN" altLang="en-US" dirty="0"/>
              <a:t> </a:t>
            </a:r>
            <a:r>
              <a:rPr lang="en-US" altLang="zh-CN" dirty="0"/>
              <a:t>MHz</a:t>
            </a:r>
            <a:r>
              <a:rPr lang="zh-CN" altLang="en-US" dirty="0"/>
              <a:t> 时钟频率</a:t>
            </a:r>
            <a:endParaRPr lang="en-US" altLang="zh-CN" dirty="0"/>
          </a:p>
          <a:p>
            <a:r>
              <a:rPr lang="zh-CN" altLang="en-US" dirty="0"/>
              <a:t>峰值算力：</a:t>
            </a:r>
            <a:r>
              <a:rPr lang="en-US" altLang="zh-CN" dirty="0"/>
              <a:t>92T</a:t>
            </a:r>
            <a:r>
              <a:rPr lang="zh-CN" altLang="en-US" dirty="0"/>
              <a:t> </a:t>
            </a:r>
            <a:r>
              <a:rPr lang="en-US" altLang="zh-CN" dirty="0"/>
              <a:t>Operations/s</a:t>
            </a:r>
          </a:p>
          <a:p>
            <a:pPr lvl="1"/>
            <a:r>
              <a:rPr lang="en-US" altLang="zh-CN" dirty="0"/>
              <a:t>65,000×2×700M</a:t>
            </a:r>
            <a:r>
              <a:rPr lang="zh-CN" altLang="en-US" dirty="0"/>
              <a:t> </a:t>
            </a:r>
            <a:r>
              <a:rPr lang="en-US" altLang="zh-CN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90 </a:t>
            </a:r>
            <a:r>
              <a:rPr lang="en-US" altLang="zh-CN" dirty="0" err="1"/>
              <a:t>TeraOPS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on-chip</a:t>
            </a:r>
            <a:r>
              <a:rPr lang="zh-CN" altLang="en-US" dirty="0"/>
              <a:t> </a:t>
            </a:r>
            <a:r>
              <a:rPr lang="en-US" altLang="zh-CN" dirty="0"/>
              <a:t>Accumulator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r>
              <a:rPr lang="en-US" altLang="zh-CN" dirty="0"/>
              <a:t>24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on-chip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</a:p>
          <a:p>
            <a:r>
              <a:rPr lang="en-US" altLang="zh-CN" dirty="0"/>
              <a:t>2133MHz</a:t>
            </a:r>
            <a:r>
              <a:rPr lang="zh-CN" altLang="en-US" dirty="0"/>
              <a:t> </a:t>
            </a:r>
            <a:r>
              <a:rPr lang="en-US" altLang="zh-CN" dirty="0"/>
              <a:t>DDR3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 </a:t>
            </a:r>
            <a:r>
              <a:rPr lang="en-US" altLang="zh-CN" dirty="0"/>
              <a:t>channels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weights(8GB)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399CF0-3BBA-2B4A-958A-694D288AE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53" y="2274921"/>
            <a:ext cx="4645639" cy="3146097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187292F-095D-3940-8997-F6570518848C}"/>
              </a:ext>
            </a:extLst>
          </p:cNvPr>
          <p:cNvSpPr txBox="1">
            <a:spLocks/>
          </p:cNvSpPr>
          <p:nvPr/>
        </p:nvSpPr>
        <p:spPr>
          <a:xfrm>
            <a:off x="7495079" y="927157"/>
            <a:ext cx="3145211" cy="112540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2400" dirty="0"/>
              <a:t>TPUv1: High-level Chip Architecture</a:t>
            </a:r>
            <a:endParaRPr kumimoji="1" lang="en-US" sz="2400" dirty="0"/>
          </a:p>
        </p:txBody>
      </p:sp>
    </p:spTree>
    <p:extLst>
      <p:ext uri="{BB962C8B-B14F-4D97-AF65-F5344CB8AC3E}">
        <p14:creationId xmlns:p14="http://schemas.microsoft.com/office/powerpoint/2010/main" val="400757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11182E-6602-554F-B1A9-AA5C6570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 </a:t>
            </a:r>
            <a:r>
              <a:rPr lang="en-US" altLang="zh-CN" dirty="0"/>
              <a:t>systolic array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D7FAB23-583E-3848-9779-E821DBA42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918679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TPU </a:t>
            </a:r>
            <a:r>
              <a:rPr lang="zh-CN" altLang="en-US" dirty="0"/>
              <a:t>使用脉动阵列，以固定时间间隔使数据从不同方向流入阵列中的处理单元，最后将数据累积，以完成大型矩阵乘法运算。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70</a:t>
            </a:r>
            <a:r>
              <a:rPr lang="zh-CN" altLang="en-US" dirty="0"/>
              <a:t>年代芯片只有单金属层，不能很好地实现互连，</a:t>
            </a:r>
            <a:r>
              <a:rPr lang="en-US" altLang="zh-CN" dirty="0"/>
              <a:t>Kung</a:t>
            </a:r>
            <a:r>
              <a:rPr lang="zh-CN" altLang="en-US" dirty="0"/>
              <a:t>和</a:t>
            </a:r>
            <a:r>
              <a:rPr lang="en-US" altLang="zh-CN" dirty="0" err="1"/>
              <a:t>Leiserson</a:t>
            </a:r>
            <a:r>
              <a:rPr lang="zh-CN" altLang="en-US" dirty="0"/>
              <a:t>提出“脉动阵列“以减少布线，简化连接。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现代芯片多达</a:t>
            </a:r>
            <a:r>
              <a:rPr lang="en-US" altLang="zh-CN" dirty="0"/>
              <a:t>10</a:t>
            </a:r>
            <a:r>
              <a:rPr lang="zh-CN" altLang="en-US" dirty="0"/>
              <a:t>个金属层，最大难点是能耗，脉动阵列能效高，使用脉动阵列可以使芯片容纳更多乘法单元，从而分摊内存访问开销。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B8D0F3-230E-C54F-93D6-6CA03F798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08" y="194854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675DFC-730A-164C-B788-81A32FD1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： </a:t>
            </a:r>
            <a:r>
              <a:rPr lang="en-US" altLang="zh-CN" dirty="0"/>
              <a:t>DSA</a:t>
            </a:r>
            <a:r>
              <a:rPr lang="zh-CN" altLang="en-US" dirty="0"/>
              <a:t> 既要专业也要灵活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37C904-5C25-2F45-B8EE-4ED8A01927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DSA</a:t>
            </a:r>
            <a:r>
              <a:rPr lang="zh-CN" altLang="en-US" b="1" dirty="0"/>
              <a:t>难点：</a:t>
            </a:r>
            <a:r>
              <a:rPr lang="en-US" altLang="zh-CN" dirty="0"/>
              <a:t>DSA</a:t>
            </a:r>
            <a:r>
              <a:rPr lang="zh-CN" altLang="en-US" dirty="0"/>
              <a:t> 难点在于既要进行针对性的优化，同时还须保持一定的灵活性。</a:t>
            </a:r>
            <a:endParaRPr lang="en-US" altLang="zh-CN" dirty="0"/>
          </a:p>
          <a:p>
            <a:r>
              <a:rPr lang="zh-CN" altLang="en-US" b="1" dirty="0"/>
              <a:t>训练难点：</a:t>
            </a:r>
            <a:r>
              <a:rPr lang="zh-CN" altLang="en-US" dirty="0"/>
              <a:t>训练之所以比推理更加复杂，是因为训练的计算量更大，包含反向传播、转置和求导等运算。训练时需要将大量运算结果储存起来用于反向传播的计算，因此也需要更大的内存空间。</a:t>
            </a:r>
            <a:endParaRPr lang="en-US" altLang="zh-CN" dirty="0"/>
          </a:p>
          <a:p>
            <a:r>
              <a:rPr lang="en-US" altLang="zh-CN" b="1" dirty="0"/>
              <a:t>AI</a:t>
            </a:r>
            <a:r>
              <a:rPr lang="zh-CN" altLang="en-US" b="1" dirty="0"/>
              <a:t>芯片需求：</a:t>
            </a:r>
            <a:r>
              <a:rPr lang="zh-CN" altLang="en-US" dirty="0"/>
              <a:t>计算的数据格式动态范围支持广泛（如</a:t>
            </a:r>
            <a:r>
              <a:rPr lang="en-US" altLang="zh-CN" dirty="0"/>
              <a:t>BF16</a:t>
            </a:r>
            <a:r>
              <a:rPr lang="zh-CN" altLang="en-US" dirty="0"/>
              <a:t>、</a:t>
            </a:r>
            <a:r>
              <a:rPr lang="en-US" altLang="zh-CN" dirty="0"/>
              <a:t>FP16</a:t>
            </a:r>
            <a:r>
              <a:rPr lang="zh-CN" altLang="en-US" dirty="0"/>
              <a:t>、</a:t>
            </a:r>
            <a:r>
              <a:rPr lang="en-US" altLang="zh-CN" dirty="0"/>
              <a:t>HF32</a:t>
            </a:r>
            <a:r>
              <a:rPr lang="zh-CN" altLang="en-US" dirty="0"/>
              <a:t>），用于 </a:t>
            </a:r>
            <a:r>
              <a:rPr lang="en-US" altLang="zh-CN" dirty="0"/>
              <a:t>AI</a:t>
            </a:r>
            <a:r>
              <a:rPr lang="zh-CN" altLang="en-US" dirty="0"/>
              <a:t>计算。指令、流水、可编程性也更高，需要灵活的编译器和上层软硬件配套。</a:t>
            </a:r>
          </a:p>
        </p:txBody>
      </p:sp>
    </p:spTree>
    <p:extLst>
      <p:ext uri="{BB962C8B-B14F-4D97-AF65-F5344CB8AC3E}">
        <p14:creationId xmlns:p14="http://schemas.microsoft.com/office/powerpoint/2010/main" val="311857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F0F912-2F04-9841-983B-BD6AB847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7</a:t>
            </a:r>
            <a:r>
              <a:rPr lang="zh-CN" altLang="en-US" dirty="0"/>
              <a:t>：半导体技术发展速度不不同，要做好选型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DDBDC24-8951-E446-A1D4-92B801EA4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971"/>
            <a:ext cx="10963473" cy="5114109"/>
          </a:xfrm>
        </p:spPr>
        <p:txBody>
          <a:bodyPr/>
          <a:lstStyle/>
          <a:p>
            <a:r>
              <a:rPr lang="zh-CN" altLang="en-US" dirty="0"/>
              <a:t>计算逻辑的进步速度很快，芯片布线的发展速度则较慢；</a:t>
            </a:r>
            <a:endParaRPr lang="en-US" altLang="zh-CN" dirty="0"/>
          </a:p>
          <a:p>
            <a:r>
              <a:rPr lang="zh-CN" altLang="en-US" dirty="0"/>
              <a:t>而 </a:t>
            </a:r>
            <a:r>
              <a:rPr lang="en-US" altLang="zh-CN" dirty="0"/>
              <a:t>SRAM</a:t>
            </a:r>
            <a:r>
              <a:rPr lang="zh-CN" altLang="en-US" dirty="0"/>
              <a:t> 和 </a:t>
            </a:r>
            <a:r>
              <a:rPr lang="en-US" altLang="zh-CN" dirty="0"/>
              <a:t>HBM</a:t>
            </a:r>
            <a:r>
              <a:rPr lang="zh-CN" altLang="en-US" dirty="0"/>
              <a:t> 比 </a:t>
            </a:r>
            <a:r>
              <a:rPr lang="en-US" altLang="zh-CN" dirty="0"/>
              <a:t>DDR4</a:t>
            </a:r>
            <a:r>
              <a:rPr lang="zh-CN" altLang="en-US" dirty="0"/>
              <a:t> 和 </a:t>
            </a:r>
            <a:r>
              <a:rPr lang="en-US" altLang="zh-CN" dirty="0"/>
              <a:t>GDDR6</a:t>
            </a:r>
            <a:r>
              <a:rPr lang="zh-CN" altLang="en-US" dirty="0"/>
              <a:t> 速度更快，能效更高。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53B10D-7256-2D49-A183-E963CC5E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38" y="2361833"/>
            <a:ext cx="4513376" cy="39932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EFC4A7-C688-3B42-ABAC-4ED58ECEAB3A}"/>
              </a:ext>
            </a:extLst>
          </p:cNvPr>
          <p:cNvSpPr/>
          <p:nvPr/>
        </p:nvSpPr>
        <p:spPr>
          <a:xfrm>
            <a:off x="5491108" y="435845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Horowitz 1MB SRAM value is based on a single bank SRAM. Most engineers would use multiple banks, which is reason for 7.1x reduction in 1MB SRAM vs 2.4 for 32 KB SRAM.</a:t>
            </a:r>
            <a:endParaRPr lang="en-US" altLang="zh-CN" sz="12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endParaRPr lang="en-US" altLang="zh-CN" sz="12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r>
              <a:rPr lang="en-US" altLang="zh-CN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1300 </a:t>
            </a:r>
            <a:r>
              <a:rPr lang="en-US" altLang="zh-CN" sz="1200" dirty="0" err="1">
                <a:solidFill>
                  <a:srgbClr val="595757"/>
                </a:solidFill>
                <a:latin typeface="Gill Sans MT" panose="020B0502020104020203" pitchFamily="34" charset="0"/>
              </a:rPr>
              <a:t>pJ</a:t>
            </a:r>
            <a:r>
              <a:rPr lang="en-US" altLang="zh-CN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 for DDR3/4 DRAM is only the I/O [Sto12]. HBM2 and GDDR6 also list only the I/O energy [Mic17, O’C17, Smi20].</a:t>
            </a:r>
          </a:p>
          <a:p>
            <a:endParaRPr lang="en-US" altLang="zh-CN" sz="12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r>
              <a:rPr lang="en-US" altLang="zh-CN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Horowitz M. “Computing's energy problem (and what we can do about it)”. IEEE International Solid-State Circuits Conference Digest of Technical Papers, 2014.</a:t>
            </a:r>
          </a:p>
          <a:p>
            <a:endParaRPr lang="en-US" altLang="zh-CN" sz="12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r>
              <a:rPr lang="en-US" altLang="zh-CN" sz="1200" dirty="0" err="1">
                <a:solidFill>
                  <a:srgbClr val="595757"/>
                </a:solidFill>
                <a:latin typeface="Gill Sans MT" panose="020B0502020104020203" pitchFamily="34" charset="0"/>
              </a:rPr>
              <a:t>Jouppi</a:t>
            </a:r>
            <a:r>
              <a:rPr lang="en-US" altLang="zh-CN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 et al.,</a:t>
            </a:r>
            <a:r>
              <a:rPr lang="zh-CN" altLang="en-US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Ten Lessons From Three Generations Shaped Google’s TPUv4i, ISCA, 2021</a:t>
            </a:r>
            <a:endParaRPr lang="zh-CN" altLang="en-US" sz="12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3ECB0C-FA66-6641-B9E5-E935AFC3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3" y="607601"/>
            <a:ext cx="10442838" cy="58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4A236B-C57B-1742-9CF6-D3CAE4AA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8</a:t>
            </a:r>
            <a:r>
              <a:rPr lang="zh-CN" altLang="en-US" dirty="0"/>
              <a:t>：编译器优化和 </a:t>
            </a:r>
            <a:r>
              <a:rPr lang="en-US" altLang="zh-CN" dirty="0"/>
              <a:t>AI</a:t>
            </a:r>
            <a:r>
              <a:rPr lang="zh-CN" altLang="en-US" dirty="0"/>
              <a:t> 应用兼容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28ECA85-16DF-F944-954F-5ECA914857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DSA</a:t>
            </a:r>
            <a:r>
              <a:rPr lang="zh-CN" altLang="en-US" dirty="0"/>
              <a:t> 的编译器需要对</a:t>
            </a:r>
            <a:r>
              <a:rPr lang="en-US" altLang="zh-CN" dirty="0"/>
              <a:t>AI</a:t>
            </a:r>
            <a:r>
              <a:rPr lang="zh-CN" altLang="en-US" dirty="0"/>
              <a:t> 模型进行分析和优化，具体可分为与机器无关高级操作和与相关低级操作，从而提供，提供不同维度的优化 </a:t>
            </a:r>
            <a:r>
              <a:rPr lang="en-US" altLang="zh-CN" dirty="0"/>
              <a:t>API</a:t>
            </a:r>
            <a:r>
              <a:rPr lang="zh-CN" altLang="en-US" dirty="0"/>
              <a:t> 和 </a:t>
            </a:r>
            <a:r>
              <a:rPr lang="en-US" altLang="zh-CN" dirty="0"/>
              <a:t>PASS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编译器维度目前比较多，有类似于 </a:t>
            </a:r>
            <a:r>
              <a:rPr lang="en-US" altLang="zh-CN" dirty="0"/>
              <a:t>CUDA</a:t>
            </a:r>
            <a:r>
              <a:rPr lang="zh-CN" altLang="en-US" dirty="0"/>
              <a:t> 提供编程体系，有类似于 </a:t>
            </a:r>
            <a:r>
              <a:rPr lang="en-US" altLang="zh-CN" dirty="0"/>
              <a:t>TVM/XLA</a:t>
            </a:r>
            <a:r>
              <a:rPr lang="zh-CN" altLang="en-US" dirty="0"/>
              <a:t> 提供编译优化：</a:t>
            </a:r>
            <a:endParaRPr lang="en-US" altLang="zh-CN" dirty="0"/>
          </a:p>
          <a:p>
            <a:pPr lvl="1"/>
            <a:r>
              <a:rPr lang="zh-CN" altLang="en-US" dirty="0"/>
              <a:t>处理如 </a:t>
            </a:r>
            <a:r>
              <a:rPr lang="en-US" altLang="zh-CN" dirty="0"/>
              <a:t>4096</a:t>
            </a:r>
            <a:r>
              <a:rPr lang="zh-CN" altLang="en-US" dirty="0"/>
              <a:t> 个芯片的多核并行；</a:t>
            </a:r>
            <a:endParaRPr lang="en-US" altLang="zh-CN" dirty="0"/>
          </a:p>
          <a:p>
            <a:pPr lvl="1"/>
            <a:r>
              <a:rPr lang="zh-CN" altLang="en-US" dirty="0"/>
              <a:t>向量、矩阵、张量等功能单元的数据级并行；</a:t>
            </a:r>
            <a:endParaRPr lang="en-US" altLang="zh-CN" dirty="0"/>
          </a:p>
          <a:p>
            <a:pPr lvl="1"/>
            <a:r>
              <a:rPr lang="en-US" altLang="zh-CN" dirty="0"/>
              <a:t>322~400</a:t>
            </a:r>
            <a:r>
              <a:rPr lang="zh-CN" altLang="en-US" dirty="0"/>
              <a:t> 位 </a:t>
            </a:r>
            <a:r>
              <a:rPr lang="en-US" altLang="zh-CN" dirty="0"/>
              <a:t>VLIW</a:t>
            </a:r>
            <a:r>
              <a:rPr lang="zh-CN" altLang="en-US" dirty="0"/>
              <a:t> 指令集的指令级并行；</a:t>
            </a:r>
            <a:endParaRPr lang="en-US" altLang="zh-CN" dirty="0"/>
          </a:p>
          <a:p>
            <a:pPr lvl="1"/>
            <a:r>
              <a:rPr lang="zh-CN" altLang="en-US" dirty="0"/>
              <a:t>取决于软硬件能否进行缓存，编译器需要管理内存传输；</a:t>
            </a:r>
            <a:endParaRPr lang="en-US" altLang="zh-CN" dirty="0"/>
          </a:p>
          <a:p>
            <a:pPr lvl="1"/>
            <a:r>
              <a:rPr lang="zh-CN" altLang="en-US" dirty="0"/>
              <a:t>编译器能够兼容不同功能单元和内存中的数据布局（如 </a:t>
            </a:r>
            <a:r>
              <a:rPr lang="en-US" altLang="zh-CN" dirty="0"/>
              <a:t>Trans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）；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547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6A1C55-0DE7-1940-8D31-63B30112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8</a:t>
            </a:r>
            <a:r>
              <a:rPr lang="zh-CN" altLang="en-US" dirty="0"/>
              <a:t>：编译器优化和 </a:t>
            </a:r>
            <a:r>
              <a:rPr lang="en-US" altLang="zh-CN" dirty="0"/>
              <a:t>AI</a:t>
            </a:r>
            <a:r>
              <a:rPr lang="zh-CN" altLang="en-US" dirty="0"/>
              <a:t> 应用兼容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4D5264-D90E-C24F-9898-137A1B4DA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与 </a:t>
            </a:r>
            <a:r>
              <a:rPr lang="en-US" altLang="zh-CN" dirty="0"/>
              <a:t>CPU</a:t>
            </a:r>
            <a:r>
              <a:rPr lang="zh-CN" altLang="en-US" dirty="0"/>
              <a:t> 和 </a:t>
            </a:r>
            <a:r>
              <a:rPr lang="en-US" altLang="zh-CN" dirty="0"/>
              <a:t>NV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相比，</a:t>
            </a:r>
            <a:r>
              <a:rPr lang="en-US" altLang="zh-CN" dirty="0"/>
              <a:t>DSA</a:t>
            </a:r>
            <a:r>
              <a:rPr lang="zh-CN" altLang="en-US" dirty="0"/>
              <a:t> 的软件栈还不够成熟。编译器优化最终能够提速多少？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9807D8-2720-FE45-9C72-B2904DF2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19" y="2275756"/>
            <a:ext cx="7166769" cy="38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3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8C65B3-5159-3B4A-BA9F-CEF145AB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8</a:t>
            </a:r>
            <a:r>
              <a:rPr lang="zh-CN" altLang="en-US" dirty="0"/>
              <a:t>：编译器优化和 </a:t>
            </a:r>
            <a:r>
              <a:rPr lang="en-US" altLang="zh-CN" dirty="0"/>
              <a:t>AI</a:t>
            </a:r>
            <a:r>
              <a:rPr lang="zh-CN" altLang="en-US" dirty="0"/>
              <a:t> 应用兼容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7B2A04-2080-E44E-B23D-A009494F38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蓝色表示使用</a:t>
            </a:r>
            <a:r>
              <a:rPr lang="en-US" altLang="zh-CN" dirty="0"/>
              <a:t>GPU</a:t>
            </a:r>
            <a:r>
              <a:rPr lang="zh-CN" altLang="en-US" dirty="0"/>
              <a:t>，红色表示使用</a:t>
            </a:r>
            <a:r>
              <a:rPr lang="en-US" altLang="zh-CN" dirty="0"/>
              <a:t>TPU</a:t>
            </a:r>
            <a:r>
              <a:rPr lang="zh-CN" altLang="en-US" dirty="0"/>
              <a:t>，通过编译器优化后模型的性能提升到 </a:t>
            </a:r>
            <a:r>
              <a:rPr lang="en-US" altLang="zh-CN" dirty="0"/>
              <a:t>2X~</a:t>
            </a:r>
            <a:r>
              <a:rPr lang="zh-CN" altLang="en-US" dirty="0"/>
              <a:t>。对 </a:t>
            </a:r>
            <a:r>
              <a:rPr lang="en-US" altLang="zh-CN" dirty="0"/>
              <a:t>C++</a:t>
            </a:r>
            <a:r>
              <a:rPr lang="zh-CN" altLang="en-US" dirty="0"/>
              <a:t> 编译器，能在一年内把性能提升 </a:t>
            </a:r>
            <a:r>
              <a:rPr lang="en-US" altLang="zh-CN" dirty="0"/>
              <a:t>5%-10%</a:t>
            </a:r>
            <a:r>
              <a:rPr lang="zh-CN" altLang="en-US" dirty="0"/>
              <a:t> 已经很厉害。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8CA793-6CC4-2A47-B443-8A48B485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12" y="2791325"/>
            <a:ext cx="6044137" cy="32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7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8C65B3-5159-3B4A-BA9F-CEF145AB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8</a:t>
            </a:r>
            <a:r>
              <a:rPr lang="zh-CN" altLang="en-US" dirty="0"/>
              <a:t>：编译器优化和 </a:t>
            </a:r>
            <a:r>
              <a:rPr lang="en-US" altLang="zh-CN" dirty="0"/>
              <a:t>AI</a:t>
            </a:r>
            <a:r>
              <a:rPr lang="zh-CN" altLang="en-US" dirty="0"/>
              <a:t> 应用兼容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7B2A04-2080-E44E-B23D-A009494F3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39253"/>
            <a:ext cx="10963473" cy="5115827"/>
          </a:xfrm>
        </p:spPr>
        <p:txBody>
          <a:bodyPr/>
          <a:lstStyle/>
          <a:p>
            <a:r>
              <a:rPr lang="zh-CN" altLang="en-US" dirty="0"/>
              <a:t>一种重新排序注意力计算的算法，</a:t>
            </a:r>
            <a:r>
              <a:rPr lang="en-US" altLang="zh-CN" dirty="0"/>
              <a:t>Flash Attention</a:t>
            </a:r>
            <a:r>
              <a:rPr lang="zh-CN" altLang="en-US" dirty="0"/>
              <a:t> 并没有减少计算量 </a:t>
            </a:r>
            <a:r>
              <a:rPr lang="en-US" altLang="zh-CN" dirty="0"/>
              <a:t>FLOPs</a:t>
            </a:r>
            <a:r>
              <a:rPr lang="zh-CN" altLang="en-US" dirty="0"/>
              <a:t>，而是从 </a:t>
            </a:r>
            <a:r>
              <a:rPr lang="en-US" altLang="zh-CN" dirty="0"/>
              <a:t>IO</a:t>
            </a:r>
            <a:r>
              <a:rPr lang="zh-CN" altLang="en-US" dirty="0"/>
              <a:t> 感知出发</a:t>
            </a:r>
            <a:r>
              <a:rPr lang="en-US" altLang="zh-CN" dirty="0"/>
              <a:t>,</a:t>
            </a:r>
            <a:r>
              <a:rPr lang="zh-CN" altLang="en-US" dirty="0"/>
              <a:t>减少 </a:t>
            </a:r>
            <a:r>
              <a:rPr lang="en-US" altLang="zh-CN" dirty="0"/>
              <a:t>HBM</a:t>
            </a:r>
            <a:r>
              <a:rPr lang="zh-CN" altLang="en-US" dirty="0"/>
              <a:t> 访问次数，从而减少了计算时间。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82F40E-CB06-9D43-BC76-B032AB7A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70" y="2510686"/>
            <a:ext cx="10209421" cy="39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9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208BC7-F501-2349-94BA-46D35B2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45CA6A-5C2F-9D4C-B983-640927CC02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你还有什么建议吗？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4BA747-9700-BE45-9C81-0B2C9FBCF9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77ED92B-92FB-8C4F-8239-77690F664FFA}"/>
              </a:ext>
            </a:extLst>
          </p:cNvPr>
          <p:cNvSpPr>
            <a:spLocks noGrp="1"/>
          </p:cNvSpPr>
          <p:nvPr/>
        </p:nvSpPr>
        <p:spPr>
          <a:xfrm>
            <a:off x="616644" y="1268759"/>
            <a:ext cx="10963473" cy="5184577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芯片思考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 1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：模型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Memory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FLOPs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增长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 2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：模型快速演变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3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：生产部署需要多租户技术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Multi-tenancy</a:t>
            </a: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4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：较大的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SRM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和存取速度极快的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DRAM</a:t>
            </a: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5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：重要的是内存，而非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FLOPs</a:t>
            </a: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6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DSA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既要专业也要灵活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 7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：半导体技术发展速度不不同，要做好选型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 8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：编译器优化和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应用兼容</a:t>
            </a:r>
          </a:p>
        </p:txBody>
      </p:sp>
    </p:spTree>
    <p:extLst>
      <p:ext uri="{BB962C8B-B14F-4D97-AF65-F5344CB8AC3E}">
        <p14:creationId xmlns:p14="http://schemas.microsoft.com/office/powerpoint/2010/main" val="428991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585846-41F2-AF4E-9B34-2E2F88C1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1</a:t>
            </a:r>
            <a:r>
              <a:rPr lang="zh-CN" altLang="en-US" dirty="0"/>
              <a:t>：模型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FLOPs</a:t>
            </a:r>
            <a:r>
              <a:rPr lang="zh-CN" altLang="en-US" dirty="0"/>
              <a:t> 增长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46A53FA-E4A1-8648-9B6D-D3A02394A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885192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推理模型所需的内存空间和算力平均每年增长</a:t>
            </a:r>
            <a:r>
              <a:rPr lang="en-US" altLang="zh-CN" dirty="0"/>
              <a:t>50%</a:t>
            </a:r>
            <a:r>
              <a:rPr lang="zh-CN" altLang="en-US" dirty="0"/>
              <a:t>，模型所需内存和算力增长大约</a:t>
            </a:r>
            <a:r>
              <a:rPr lang="en-US" altLang="zh-CN" dirty="0"/>
              <a:t>10~20</a:t>
            </a:r>
            <a:r>
              <a:rPr lang="zh-CN" altLang="en-US" dirty="0"/>
              <a:t>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芯片设计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，部署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，实际使用并优化</a:t>
            </a:r>
            <a:r>
              <a:rPr lang="en-US" altLang="zh-CN" dirty="0"/>
              <a:t>~3years</a:t>
            </a:r>
            <a:r>
              <a:rPr lang="zh-CN" altLang="en-US" dirty="0"/>
              <a:t>，共</a:t>
            </a:r>
            <a:r>
              <a:rPr lang="en-US" altLang="zh-CN" dirty="0"/>
              <a:t>5</a:t>
            </a:r>
            <a:r>
              <a:rPr lang="zh-CN" altLang="en-US" dirty="0"/>
              <a:t>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3C185E-22FA-7545-BC77-455ABB4E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077" y="2624168"/>
            <a:ext cx="5696607" cy="367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6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56C2C1-B87B-BB43-8062-24208C8E8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82"/>
          <a:stretch/>
        </p:blipFill>
        <p:spPr>
          <a:xfrm>
            <a:off x="3300862" y="3069020"/>
            <a:ext cx="5609017" cy="355380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60FE7904-5171-3D44-B5CD-0460F09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1</a:t>
            </a:r>
            <a:r>
              <a:rPr lang="zh-CN" altLang="en-US" dirty="0"/>
              <a:t>：模型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FLOPs</a:t>
            </a:r>
            <a:r>
              <a:rPr lang="zh-CN" altLang="en-US" dirty="0"/>
              <a:t> 增长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70083B-53C6-864A-B163-2F0A6AE29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65578"/>
            <a:ext cx="10822130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训练模型的增长速度比推理模型更快</a:t>
            </a:r>
            <a:r>
              <a:rPr lang="en-US" altLang="zh-CN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2016-2023</a:t>
            </a:r>
            <a:r>
              <a:rPr lang="zh-CN" altLang="en-US" dirty="0"/>
              <a:t>年，</a:t>
            </a:r>
            <a:r>
              <a:rPr lang="en-US" altLang="zh-CN" dirty="0"/>
              <a:t>SOTA</a:t>
            </a:r>
            <a:r>
              <a:rPr lang="zh-CN" altLang="en-US" dirty="0"/>
              <a:t>训练模型的算力需求年均增长</a:t>
            </a:r>
            <a:r>
              <a:rPr lang="en-US" altLang="zh-CN" dirty="0"/>
              <a:t>10X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GPT-2</a:t>
            </a:r>
            <a:r>
              <a:rPr lang="zh-CN" altLang="en-US" dirty="0"/>
              <a:t> 模型的参数量从</a:t>
            </a:r>
            <a:r>
              <a:rPr lang="en-US" altLang="zh-CN" dirty="0"/>
              <a:t>15</a:t>
            </a:r>
            <a:r>
              <a:rPr lang="zh-CN" altLang="en-US" dirty="0"/>
              <a:t>亿增长到 </a:t>
            </a:r>
            <a:r>
              <a:rPr lang="en-US" altLang="zh-CN" dirty="0"/>
              <a:t>GPT-3 1750</a:t>
            </a:r>
            <a:r>
              <a:rPr lang="zh-CN" altLang="en-US" dirty="0"/>
              <a:t>亿，提高了</a:t>
            </a:r>
            <a:r>
              <a:rPr lang="en-US" altLang="zh-CN" dirty="0"/>
              <a:t>100X</a:t>
            </a:r>
            <a:r>
              <a:rPr lang="zh-CN" altLang="en-US" dirty="0"/>
              <a:t>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80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1ED6D0-6CED-F249-B56C-0E7FD1F1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1</a:t>
            </a:r>
            <a:r>
              <a:rPr lang="zh-CN" altLang="en-US" dirty="0"/>
              <a:t>：模型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FLOPs</a:t>
            </a:r>
            <a:r>
              <a:rPr lang="zh-CN" altLang="en-US" dirty="0"/>
              <a:t> 增长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0D3EED-ED4C-5346-B9B1-FE75269D0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4786449"/>
            <a:ext cx="4222418" cy="1181449"/>
          </a:xfrm>
        </p:spPr>
        <p:txBody>
          <a:bodyPr/>
          <a:lstStyle/>
          <a:p>
            <a:r>
              <a:rPr kumimoji="1" lang="en-US" altLang="zh-CN" dirty="0"/>
              <a:t>A100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HBM</a:t>
            </a:r>
            <a:r>
              <a:rPr kumimoji="1" lang="zh-CN" altLang="en-US" dirty="0"/>
              <a:t> </a:t>
            </a:r>
            <a:r>
              <a:rPr kumimoji="1" lang="en-US" altLang="zh-CN" dirty="0"/>
              <a:t>40G/80G</a:t>
            </a:r>
          </a:p>
          <a:p>
            <a:r>
              <a:rPr kumimoji="1" lang="en-US" altLang="zh-CN" dirty="0"/>
              <a:t>H100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HBM</a:t>
            </a:r>
            <a:r>
              <a:rPr kumimoji="1" lang="zh-CN" altLang="en-US" dirty="0"/>
              <a:t> </a:t>
            </a:r>
            <a:r>
              <a:rPr lang="en-US" altLang="zh-CN" dirty="0"/>
              <a:t>64GB/94GB/ 188GB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ACB7C7-186D-4B4D-AF09-0963E78E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2215055"/>
            <a:ext cx="4222418" cy="24278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49A0C3-17E3-EE4C-A0E7-3507E5A0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707" y="1130125"/>
            <a:ext cx="2409354" cy="2162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181B7CF-8AC8-2E47-BE74-495DA443D0C3}"/>
              </a:ext>
            </a:extLst>
          </p:cNvPr>
          <p:cNvSpPr txBox="1">
            <a:spLocks/>
          </p:cNvSpPr>
          <p:nvPr/>
        </p:nvSpPr>
        <p:spPr>
          <a:xfrm>
            <a:off x="5934039" y="3292366"/>
            <a:ext cx="2066690" cy="61061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TPUv4</a:t>
            </a:r>
            <a:r>
              <a:rPr kumimoji="1" lang="zh-CN" altLang="en-US" dirty="0"/>
              <a:t> </a:t>
            </a:r>
            <a:r>
              <a:rPr kumimoji="1" lang="en-US" altLang="zh-CN" dirty="0"/>
              <a:t>32G</a:t>
            </a:r>
            <a:endParaRPr kumimoji="1"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C7EFED-A4B5-E74F-8858-80E9D18BF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704" y="1140125"/>
            <a:ext cx="2152241" cy="2152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37F2DA4-250A-FF48-AF8E-2F485BF9A045}"/>
              </a:ext>
            </a:extLst>
          </p:cNvPr>
          <p:cNvSpPr txBox="1">
            <a:spLocks/>
          </p:cNvSpPr>
          <p:nvPr/>
        </p:nvSpPr>
        <p:spPr>
          <a:xfrm>
            <a:off x="9053255" y="3292365"/>
            <a:ext cx="2066690" cy="61061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DOJO</a:t>
            </a:r>
            <a:r>
              <a:rPr kumimoji="1" lang="zh-CN" altLang="en-US" dirty="0"/>
              <a:t> </a:t>
            </a:r>
            <a:r>
              <a:rPr kumimoji="1" lang="en-US" altLang="zh-CN" dirty="0"/>
              <a:t>16G</a:t>
            </a:r>
            <a:endParaRPr kumimoji="1"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E34BB9-CEAB-6F41-A57D-C457DFB15F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94" t="18872" r="26435" b="21434"/>
          <a:stretch/>
        </p:blipFill>
        <p:spPr>
          <a:xfrm>
            <a:off x="5762707" y="4142850"/>
            <a:ext cx="1909845" cy="1709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FD8D24C-ABA5-094B-97D8-723801E3A80B}"/>
              </a:ext>
            </a:extLst>
          </p:cNvPr>
          <p:cNvSpPr txBox="1">
            <a:spLocks/>
          </p:cNvSpPr>
          <p:nvPr/>
        </p:nvSpPr>
        <p:spPr>
          <a:xfrm>
            <a:off x="5934039" y="5852284"/>
            <a:ext cx="2066690" cy="61061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Ascend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64G</a:t>
            </a:r>
            <a:endParaRPr kumimoji="1"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98A1057-169E-824A-B734-8D632E8683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231" t="18240" r="28028" b="26462"/>
          <a:stretch/>
        </p:blipFill>
        <p:spPr>
          <a:xfrm>
            <a:off x="9204186" y="4068659"/>
            <a:ext cx="1679275" cy="178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13D4174-FB33-9049-9143-2FFF3946DD51}"/>
              </a:ext>
            </a:extLst>
          </p:cNvPr>
          <p:cNvSpPr txBox="1">
            <a:spLocks/>
          </p:cNvSpPr>
          <p:nvPr/>
        </p:nvSpPr>
        <p:spPr>
          <a:xfrm>
            <a:off x="9204186" y="5905991"/>
            <a:ext cx="2066690" cy="61061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MLU 370</a:t>
            </a:r>
            <a:r>
              <a:rPr kumimoji="1" lang="zh-CN" altLang="en-US" dirty="0"/>
              <a:t> </a:t>
            </a:r>
            <a:r>
              <a:rPr kumimoji="1" lang="en-US" altLang="zh-CN" dirty="0"/>
              <a:t>16G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07757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FE7904-5171-3D44-B5CD-0460F09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2</a:t>
            </a:r>
            <a:r>
              <a:rPr lang="zh-CN" altLang="en-US" dirty="0"/>
              <a:t>：模型快速演变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70083B-53C6-864A-B163-2F0A6AE29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6775647" cy="4994910"/>
          </a:xfrm>
        </p:spPr>
        <p:txBody>
          <a:bodyPr/>
          <a:lstStyle/>
          <a:p>
            <a:r>
              <a:rPr lang="zh-CN" altLang="en-US" dirty="0"/>
              <a:t>深度学习是一个日新月异的领域</a:t>
            </a:r>
            <a:endParaRPr lang="en-US" altLang="zh-CN" dirty="0"/>
          </a:p>
          <a:p>
            <a:r>
              <a:rPr lang="en-US" altLang="zh-CN" dirty="0"/>
              <a:t>2015</a:t>
            </a:r>
            <a:r>
              <a:rPr lang="zh-CN" altLang="en-US" dirty="0"/>
              <a:t> 年 </a:t>
            </a:r>
            <a:r>
              <a:rPr lang="en-US" altLang="zh-CN" dirty="0"/>
              <a:t>MLP</a:t>
            </a:r>
            <a:r>
              <a:rPr lang="zh-CN" altLang="en-US" dirty="0"/>
              <a:t> 仍为主流</a:t>
            </a:r>
            <a:endParaRPr lang="en-US" altLang="zh-CN" dirty="0"/>
          </a:p>
          <a:p>
            <a:r>
              <a:rPr lang="en-US" altLang="zh-CN" dirty="0"/>
              <a:t>2018</a:t>
            </a:r>
            <a:r>
              <a:rPr lang="zh-CN" altLang="en-US" dirty="0"/>
              <a:t> 年 </a:t>
            </a:r>
            <a:r>
              <a:rPr lang="en-US" altLang="zh-CN" dirty="0"/>
              <a:t>CNN</a:t>
            </a:r>
            <a:r>
              <a:rPr lang="zh-CN" altLang="en-US" dirty="0"/>
              <a:t>、</a:t>
            </a:r>
            <a:r>
              <a:rPr lang="en-US" altLang="zh-CN" dirty="0"/>
              <a:t>RNN</a:t>
            </a:r>
            <a:r>
              <a:rPr lang="zh-CN" altLang="en-US" dirty="0"/>
              <a:t>和</a:t>
            </a:r>
            <a:r>
              <a:rPr lang="en-US" altLang="zh-CN" dirty="0"/>
              <a:t>BERT</a:t>
            </a:r>
            <a:r>
              <a:rPr lang="zh-CN" altLang="en-US" dirty="0"/>
              <a:t>百花齐放</a:t>
            </a:r>
            <a:endParaRPr lang="en-US" altLang="zh-CN" dirty="0"/>
          </a:p>
          <a:p>
            <a:r>
              <a:rPr lang="en-US" altLang="zh-CN" dirty="0"/>
              <a:t>2020</a:t>
            </a:r>
            <a:r>
              <a:rPr lang="zh-CN" altLang="en-US" dirty="0"/>
              <a:t>年 </a:t>
            </a:r>
            <a:r>
              <a:rPr lang="en-US" altLang="zh-CN" dirty="0"/>
              <a:t>Transformer</a:t>
            </a:r>
            <a:r>
              <a:rPr lang="zh-CN" altLang="en-US" dirty="0"/>
              <a:t> 大模型独占鳌头</a:t>
            </a:r>
            <a:endParaRPr lang="en-US" altLang="zh-CN" dirty="0"/>
          </a:p>
          <a:p>
            <a:r>
              <a:rPr lang="en-US" altLang="zh-CN" dirty="0"/>
              <a:t>DSA</a:t>
            </a:r>
            <a:r>
              <a:rPr lang="zh-CN" altLang="en-US" dirty="0"/>
              <a:t> 需要足够通用支持新的模型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85F2B1-B772-2C44-A36C-A49CCBE5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282" y="1147604"/>
            <a:ext cx="33401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FE7904-5171-3D44-B5CD-0460F09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：生产部署需要多租户技术 </a:t>
            </a:r>
            <a:r>
              <a:rPr lang="en-US" altLang="zh-CN" dirty="0"/>
              <a:t>Multi-tenancy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70083B-53C6-864A-B163-2F0A6AE29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2318451"/>
          </a:xfrm>
        </p:spPr>
        <p:txBody>
          <a:bodyPr/>
          <a:lstStyle/>
          <a:p>
            <a:r>
              <a:rPr lang="zh-CN" altLang="en-US" dirty="0"/>
              <a:t>大部分</a:t>
            </a:r>
            <a:r>
              <a:rPr lang="en-US" altLang="zh-CN" dirty="0"/>
              <a:t>AI</a:t>
            </a:r>
            <a:r>
              <a:rPr lang="zh-CN" altLang="en-US" dirty="0"/>
              <a:t> 相关论文假设同一时间 </a:t>
            </a:r>
            <a:r>
              <a:rPr lang="en-US" altLang="zh-CN" dirty="0"/>
              <a:t>NPU</a:t>
            </a:r>
            <a:r>
              <a:rPr lang="zh-CN" altLang="en-US" dirty="0"/>
              <a:t> 只需运行一个模型。实际应用需要切换不同模型：</a:t>
            </a:r>
            <a:endParaRPr lang="en-US" altLang="zh-CN" dirty="0"/>
          </a:p>
          <a:p>
            <a:pPr lvl="1"/>
            <a:r>
              <a:rPr lang="zh-CN" altLang="en-US" dirty="0"/>
              <a:t>机器翻译涉及语言对，用不同的模型；</a:t>
            </a:r>
            <a:endParaRPr lang="en-US" altLang="zh-CN" dirty="0"/>
          </a:p>
          <a:p>
            <a:pPr lvl="1"/>
            <a:r>
              <a:rPr lang="zh-CN" altLang="en-US" dirty="0"/>
              <a:t>用到一个主模型和配套多个实验进行模型；</a:t>
            </a:r>
            <a:endParaRPr lang="en-US" altLang="zh-CN" dirty="0"/>
          </a:p>
          <a:p>
            <a:pPr lvl="1"/>
            <a:r>
              <a:rPr lang="zh-CN" altLang="en-US" dirty="0"/>
              <a:t>对吞吐量和延迟有不同要求，不同模型使用不用 </a:t>
            </a:r>
            <a:r>
              <a:rPr lang="en-US" altLang="zh-CN" dirty="0"/>
              <a:t>batch size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66D14B-8A25-E045-8189-43BAC2530A65}"/>
              </a:ext>
            </a:extLst>
          </p:cNvPr>
          <p:cNvSpPr/>
          <p:nvPr/>
        </p:nvSpPr>
        <p:spPr>
          <a:xfrm>
            <a:off x="838653" y="4903464"/>
            <a:ext cx="10748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算力切分、显存虚拟化、内存寻址、虚拟内存页等技术</a:t>
            </a:r>
            <a:r>
              <a:rPr lang="en-US" altLang="zh-CN" sz="3200" dirty="0">
                <a:latin typeface="+mj-ea"/>
                <a:ea typeface="+mj-ea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172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FE7904-5171-3D44-B5CD-0460F09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：较大的 </a:t>
            </a:r>
            <a:r>
              <a:rPr lang="en-US" altLang="zh-CN" dirty="0"/>
              <a:t>SRM</a:t>
            </a:r>
            <a:r>
              <a:rPr lang="zh-CN" altLang="en-US" dirty="0"/>
              <a:t> 和存取速度极快的 </a:t>
            </a:r>
            <a:r>
              <a:rPr lang="en-US" altLang="zh-CN" dirty="0"/>
              <a:t>DRAM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70083B-53C6-864A-B163-2F0A6AE29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较大的 </a:t>
            </a:r>
            <a:r>
              <a:rPr lang="en-US" altLang="zh-CN" dirty="0"/>
              <a:t>SRM</a:t>
            </a:r>
            <a:r>
              <a:rPr lang="zh-CN" altLang="en-US" dirty="0"/>
              <a:t> 和存取速度极快的</a:t>
            </a:r>
            <a:r>
              <a:rPr lang="en-US" altLang="zh-CN" dirty="0"/>
              <a:t>DRAM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红色虚线单芯片最大 </a:t>
            </a:r>
            <a:r>
              <a:rPr lang="en-US" altLang="zh-CN" dirty="0"/>
              <a:t>SRAM</a:t>
            </a:r>
            <a:r>
              <a:rPr lang="zh-CN" altLang="en-US" dirty="0"/>
              <a:t>，不少模型需要的内存远大于此。</a:t>
            </a:r>
            <a:endParaRPr lang="en-US" altLang="zh-CN" dirty="0"/>
          </a:p>
          <a:p>
            <a:pPr lvl="1"/>
            <a:r>
              <a:rPr lang="zh-CN" altLang="en-US" dirty="0"/>
              <a:t>部分芯片设计思路（</a:t>
            </a:r>
            <a:r>
              <a:rPr lang="en-US" altLang="zh-CN" dirty="0"/>
              <a:t>Data-flow</a:t>
            </a:r>
            <a:r>
              <a:rPr lang="zh-CN" altLang="en-US" dirty="0"/>
              <a:t>）是期望利用 </a:t>
            </a:r>
            <a:r>
              <a:rPr lang="en-US" altLang="zh-CN" dirty="0"/>
              <a:t>SRAM</a:t>
            </a:r>
            <a:r>
              <a:rPr lang="zh-CN" altLang="en-US" dirty="0"/>
              <a:t> 解决所有任务。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E51A75-EB9E-3649-A2BC-D6E59174A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5"/>
          <a:stretch/>
        </p:blipFill>
        <p:spPr>
          <a:xfrm>
            <a:off x="5197846" y="2934882"/>
            <a:ext cx="6613635" cy="3785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83632A-CC6F-9F43-969F-A08E80DB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6" y="2934882"/>
            <a:ext cx="4007770" cy="34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2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21953</TotalTime>
  <Words>1801</Words>
  <Application>Microsoft Macintosh PowerPoint</Application>
  <PresentationFormat>自定义</PresentationFormat>
  <Paragraphs>124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thought 1：模型 Memory &amp; FLOPs 增长</vt:lpstr>
      <vt:lpstr>thought 1：模型 Memory &amp; FLOPs 增长</vt:lpstr>
      <vt:lpstr>thought 1：模型 Memory &amp; FLOPs 增长</vt:lpstr>
      <vt:lpstr>thought 2：模型快速演变</vt:lpstr>
      <vt:lpstr>thought 3：生产部署需要多租户技术 Multi-tenancy</vt:lpstr>
      <vt:lpstr>thought 4：较大的 SRM 和存取速度极快的 DRAM</vt:lpstr>
      <vt:lpstr>thought 5：重要的是内存，而非 FLOPs</vt:lpstr>
      <vt:lpstr>第三代 Tensor Core (Ampere)</vt:lpstr>
      <vt:lpstr>第三代 Tensor Core (Ampere)</vt:lpstr>
      <vt:lpstr>Data-Flow 的硬件架构方式</vt:lpstr>
      <vt:lpstr>脉动阵列 systolic array</vt:lpstr>
      <vt:lpstr>thought 6： DSA 既要专业也要灵活</vt:lpstr>
      <vt:lpstr>thought 7：半导体技术发展速度不不同，要做好选型</vt:lpstr>
      <vt:lpstr>PowerPoint 演示文稿</vt:lpstr>
      <vt:lpstr>thought 8：编译器优化和 AI 应用兼容</vt:lpstr>
      <vt:lpstr>thought 8：编译器优化和 AI 应用兼容</vt:lpstr>
      <vt:lpstr>thought 8：编译器优化和 AI 应用兼容</vt:lpstr>
      <vt:lpstr>thought 8：编译器优化和 AI 应用兼容</vt:lpstr>
      <vt:lpstr>Give your idea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6588</cp:revision>
  <dcterms:created xsi:type="dcterms:W3CDTF">2020-08-28T08:44:19Z</dcterms:created>
  <dcterms:modified xsi:type="dcterms:W3CDTF">2023-09-07T05:53:27Z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